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93" r:id="rId22"/>
    <p:sldId id="279" r:id="rId23"/>
    <p:sldId id="283" r:id="rId24"/>
    <p:sldId id="307" r:id="rId25"/>
    <p:sldId id="308" r:id="rId26"/>
    <p:sldId id="309" r:id="rId27"/>
    <p:sldId id="310" r:id="rId28"/>
    <p:sldId id="317" r:id="rId29"/>
    <p:sldId id="318" r:id="rId30"/>
    <p:sldId id="311" r:id="rId31"/>
    <p:sldId id="312" r:id="rId32"/>
    <p:sldId id="313" r:id="rId33"/>
    <p:sldId id="314" r:id="rId34"/>
    <p:sldId id="315" r:id="rId35"/>
    <p:sldId id="316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9" autoAdjust="0"/>
    <p:restoredTop sz="94624" autoAdjust="0"/>
  </p:normalViewPr>
  <p:slideViewPr>
    <p:cSldViewPr>
      <p:cViewPr>
        <p:scale>
          <a:sx n="80" d="100"/>
          <a:sy n="80" d="100"/>
        </p:scale>
        <p:origin x="-86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D6CE5-5ECD-409E-8FD2-D99BF91982E0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AE401-207C-425D-A8D1-D552B550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16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801" indent="-286847" defTabSz="916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387" indent="-229477" defTabSz="916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6341" indent="-229477" defTabSz="916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5295" indent="-229477" defTabSz="916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4250" indent="-229477" defTabSz="916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3205" indent="-229477" defTabSz="916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2159" indent="-229477" defTabSz="916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1113" indent="-229477" defTabSz="916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875AF8A-5CA0-4765-80B3-7119E54E7F25}" type="slidenum">
              <a:rPr lang="en-US" smtClean="0"/>
              <a:pPr eaLnBrk="1" hangingPunct="1">
                <a:defRPr/>
              </a:pPr>
              <a:t>1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E401-207C-425D-A8D1-D552B550AC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CEA0F-A80A-4974-B3C1-7FD5A2C959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BA50-A22E-4EAE-B73B-1D39DD91E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B67C-326A-491F-89C8-7F4395028EE3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E24E-235D-4BC3-BCE7-0A642DC5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82593A3-BCA9-4C37-B982-74EFA4FC7F43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307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7162801" y="228416"/>
            <a:ext cx="1743075" cy="160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39491"/>
            <a:ext cx="1524000" cy="185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-12700" y="2963863"/>
            <a:ext cx="9144000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Directorate of Education</a:t>
            </a:r>
            <a:b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</a:b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Government of Goa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/>
            </a:r>
            <a:b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</a:b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MID DAY MEAL SCHEME</a:t>
            </a:r>
            <a:endParaRPr lang="en-IN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81349"/>
            <a:ext cx="3152775" cy="27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C:\Users\Admin\Desktop\photos of goa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79457"/>
            <a:ext cx="2590800" cy="18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C:\Users\Admin\Desktop\photos of goa\image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979457"/>
            <a:ext cx="2882900" cy="18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C:\Users\Admin\Desktop\photos of goa\image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4989147"/>
            <a:ext cx="3657600" cy="18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Admin\Desktop\MDM logo edi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6853237" cy="524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>
            <a:spLocks noGrp="1" noChangeArrowheads="1"/>
          </p:cNvSpPr>
          <p:nvPr>
            <p:ph idx="1"/>
          </p:nvPr>
        </p:nvSpPr>
        <p:spPr>
          <a:xfrm>
            <a:off x="533400" y="704629"/>
            <a:ext cx="8229600" cy="5209118"/>
          </a:xfr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en-US" sz="1700" b="1" dirty="0" smtClean="0">
                <a:solidFill>
                  <a:schemeClr val="hlink"/>
                </a:solidFill>
                <a:latin typeface="Book Antiqua" pitchFamily="18" charset="0"/>
              </a:rPr>
              <a:t>   </a:t>
            </a:r>
            <a:r>
              <a:rPr lang="en-US" altLang="en-US" sz="1700" b="1" u="sng" dirty="0" smtClean="0">
                <a:solidFill>
                  <a:srgbClr val="FF0000"/>
                </a:solidFill>
                <a:latin typeface="Book Antiqua" pitchFamily="18" charset="0"/>
              </a:rPr>
              <a:t>F.C.I. Depot (Food grain)</a:t>
            </a:r>
            <a:r>
              <a:rPr lang="en-US" altLang="en-US" sz="1700" b="1" dirty="0" smtClean="0">
                <a:solidFill>
                  <a:srgbClr val="FF0000"/>
                </a:solidFill>
                <a:latin typeface="Book Antiqua" pitchFamily="18" charset="0"/>
              </a:rPr>
              <a:t>		</a:t>
            </a:r>
          </a:p>
          <a:p>
            <a:pPr marL="800100" lvl="1" indent="-342900">
              <a:spcBef>
                <a:spcPts val="324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Quality Control Officer of FCI and Vocational Education Officer (VEO)  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Samples are stored in the Directorate of Education.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Self Help Groups are provided with the samples to cross check the quality at the time of receiving the food grains from the civil supply godown/s.</a:t>
            </a:r>
          </a:p>
          <a:p>
            <a:pPr marL="457200" lvl="1" indent="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altLang="en-US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en-US" sz="1700" b="1" dirty="0" smtClean="0">
                <a:solidFill>
                  <a:srgbClr val="FF0000"/>
                </a:solidFill>
                <a:latin typeface="Book Antiqua" pitchFamily="18" charset="0"/>
              </a:rPr>
              <a:t>   </a:t>
            </a:r>
            <a:r>
              <a:rPr lang="en-US" altLang="en-US" sz="1700" b="1" u="sng" dirty="0" smtClean="0">
                <a:solidFill>
                  <a:srgbClr val="FF0000"/>
                </a:solidFill>
                <a:latin typeface="Book Antiqua" pitchFamily="18" charset="0"/>
              </a:rPr>
              <a:t>Kitchen (Preparation)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Inspected by: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Officials from the Directorate of Food and Drug Administration.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Assitant</a:t>
            </a: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Director of Education (Voc)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Vocational Education Officer (VEO)  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Heads of the Schools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A.D.E.I.s of respective </a:t>
            </a:r>
            <a:r>
              <a:rPr lang="en-US" alt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Taluka</a:t>
            </a: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.   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Health Officer.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Block Resource Person/Cluster Resource Person of </a:t>
            </a:r>
            <a:r>
              <a:rPr lang="en-US" alt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Sarva</a:t>
            </a: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Shiksha Abhiyan.</a:t>
            </a:r>
          </a:p>
          <a:p>
            <a:pPr marL="8001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Nutrition experts   </a:t>
            </a:r>
          </a:p>
          <a:p>
            <a:pPr marL="365760" indent="-18288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altLang="en-US" sz="1700" dirty="0" smtClean="0">
              <a:solidFill>
                <a:schemeClr val="hlink"/>
              </a:solidFill>
              <a:latin typeface="Book Antiqua" pitchFamily="18" charset="0"/>
            </a:endParaRP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DD521AB-8C64-4D13-BF3C-213639CA30A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106594"/>
            <a:ext cx="8229600" cy="646331"/>
          </a:xfr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Checking Quantity and Quality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>
            <a:spLocks noGrp="1" noChangeArrowheads="1"/>
          </p:cNvSpPr>
          <p:nvPr>
            <p:ph idx="1"/>
          </p:nvPr>
        </p:nvSpPr>
        <p:spPr>
          <a:xfrm>
            <a:off x="457200" y="1067323"/>
            <a:ext cx="8229600" cy="4016484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School Level (Hot Cooked Food)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sz="2200" dirty="0" smtClean="0">
                <a:latin typeface="Book Antiqua" pitchFamily="18" charset="0"/>
              </a:rPr>
              <a:t>Head of the school checks for Quantity and Quality of the food received for the day from the Self Help Group.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sz="2200" dirty="0" smtClean="0">
                <a:latin typeface="Book Antiqua" pitchFamily="18" charset="0"/>
              </a:rPr>
              <a:t>One member of the P.T.A. and Class Teacher test and tastes the meal before serving to students.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sz="2200" dirty="0" err="1" smtClean="0">
                <a:latin typeface="Book Antiqua" pitchFamily="18" charset="0"/>
              </a:rPr>
              <a:t>Taluka</a:t>
            </a:r>
            <a:r>
              <a:rPr lang="en-US" altLang="en-US" sz="2200" dirty="0" smtClean="0">
                <a:latin typeface="Book Antiqua" pitchFamily="18" charset="0"/>
              </a:rPr>
              <a:t> A.D.E.I.s visit one school per day of their jurisdiction.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sz="2200" dirty="0" smtClean="0">
                <a:latin typeface="Book Antiqua" pitchFamily="18" charset="0"/>
              </a:rPr>
              <a:t>Nutrition Experts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sz="2200" dirty="0" smtClean="0">
                <a:latin typeface="Book Antiqua" pitchFamily="18" charset="0"/>
              </a:rPr>
              <a:t>Education Officers who are on tour.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97BD497-5F22-4591-A146-060A5FF121F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099"/>
            <a:ext cx="8229600" cy="584775"/>
          </a:xfr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Checking Quantity and Quality (Contd..)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24483"/>
            <a:ext cx="6400800" cy="347468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mtClean="0">
                <a:latin typeface="Book Antiqua" pitchFamily="18" charset="0"/>
              </a:rPr>
              <a:t>D.E.O. FOR NORTH ZONE 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en-US" altLang="en-US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mtClean="0">
                <a:latin typeface="Book Antiqua" pitchFamily="18" charset="0"/>
              </a:rPr>
              <a:t>D.E.O. FOR SOUTH ZONE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mtClean="0">
                <a:latin typeface="Book Antiqua" pitchFamily="18" charset="0"/>
              </a:rPr>
              <a:t>D.E.O. FOR CENTRAL ZONE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en-US" altLang="en-US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mtClean="0">
                <a:latin typeface="Book Antiqua" pitchFamily="18" charset="0"/>
              </a:rPr>
              <a:t>TALUKA  ADEI  FOR TALUKA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457353D-EC4D-4620-AF8E-76CF79B58EC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571731"/>
            <a:ext cx="6511925" cy="79737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Grievance Redressal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7524"/>
            <a:ext cx="8229600" cy="5930495"/>
          </a:xfrm>
          <a:extLst/>
        </p:spPr>
        <p:txBody>
          <a:bodyPr rtlCol="0">
            <a:normAutofit/>
          </a:bodyPr>
          <a:lstStyle/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2000" dirty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2000" dirty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2000" dirty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18288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		</a:t>
            </a: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</a:rPr>
              <a:t>* </a:t>
            </a:r>
            <a:r>
              <a:rPr lang="en-US" sz="1600" dirty="0" smtClean="0">
                <a:latin typeface="Arabic Typesetting" pitchFamily="66" charset="-78"/>
                <a:cs typeface="Arabic Typesetting" pitchFamily="66" charset="-78"/>
              </a:rPr>
              <a:t>Source: Data provided by Directorate of Health Services </a:t>
            </a:r>
            <a:endParaRPr lang="en-US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The Programme is carried out by Directorate of Health Services and submit the report to the Directorate of Education on quarterly basis.</a:t>
            </a: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Some schools are visited more than once.</a:t>
            </a: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The information for the year 2018-19.</a:t>
            </a: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Students of std IX to X are also supplied de worming tablets.</a:t>
            </a:r>
          </a:p>
          <a:p>
            <a:pPr marL="365760"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Students from std I to XII are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supllied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with spectacles</a:t>
            </a:r>
          </a:p>
          <a:p>
            <a:pPr marL="36576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18C813-C595-4489-BF56-0A4CD947FE58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1" y="106595"/>
            <a:ext cx="6511925" cy="79737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School Health </a:t>
            </a:r>
            <a:r>
              <a:rPr lang="en-US" sz="36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Programme</a:t>
            </a:r>
            <a:endParaRPr lang="en-US" sz="3600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1276267"/>
          <a:ext cx="5334000" cy="283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</a:tblGrid>
              <a:tr h="352004">
                <a:tc row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T="39875" marB="3987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Book Antiqua" pitchFamily="18" charset="0"/>
                        </a:rPr>
                        <a:t>2017-18</a:t>
                      </a:r>
                      <a:endParaRPr lang="en-US" sz="1000" dirty="0">
                        <a:latin typeface="Book Antiqua" pitchFamily="18" charset="0"/>
                      </a:endParaRPr>
                    </a:p>
                  </a:txBody>
                  <a:tcPr marT="39875" marB="3987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Book Antiqua" pitchFamily="18" charset="0"/>
                      </a:endParaRPr>
                    </a:p>
                  </a:txBody>
                  <a:tcPr marT="45727" marB="4572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Book Antiqua" pitchFamily="18" charset="0"/>
                        </a:rPr>
                        <a:t>2018-19</a:t>
                      </a:r>
                      <a:endParaRPr lang="en-US" sz="1000" dirty="0">
                        <a:latin typeface="Book Antiqua" pitchFamily="18" charset="0"/>
                      </a:endParaRPr>
                    </a:p>
                  </a:txBody>
                  <a:tcPr marT="39875" marB="3987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Book Antiqua" pitchFamily="18" charset="0"/>
                      </a:endParaRPr>
                    </a:p>
                  </a:txBody>
                  <a:tcPr marT="39875" marB="39875"/>
                </a:tc>
              </a:tr>
              <a:tr h="583085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Book Antiqua" pitchFamily="18" charset="0"/>
                        </a:rPr>
                        <a:t>Schools covered</a:t>
                      </a:r>
                      <a:endParaRPr lang="en-US" sz="1000" dirty="0">
                        <a:latin typeface="Book Antiqua" pitchFamily="18" charset="0"/>
                      </a:endParaRPr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 of Students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Book Antiqua" pitchFamily="18" charset="0"/>
                        </a:rPr>
                        <a:t>Schools covered</a:t>
                      </a:r>
                      <a:endParaRPr lang="en-US" sz="1000" dirty="0">
                        <a:latin typeface="Book Antiqua" pitchFamily="18" charset="0"/>
                      </a:endParaRPr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 of Students</a:t>
                      </a:r>
                      <a:endParaRPr lang="en-US" sz="1000" dirty="0"/>
                    </a:p>
                  </a:txBody>
                  <a:tcPr marT="39875" marB="39875"/>
                </a:tc>
              </a:tr>
              <a:tr h="5830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itchFamily="18" charset="0"/>
                        </a:rPr>
                        <a:t>Iron , folic Acid 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527</a:t>
                      </a:r>
                      <a:endParaRPr lang="en-US" sz="10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90,663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1,390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2,73,254</a:t>
                      </a:r>
                      <a:endParaRPr lang="en-US" sz="1000" dirty="0"/>
                    </a:p>
                  </a:txBody>
                  <a:tcPr marT="39875" marB="39875"/>
                </a:tc>
              </a:tr>
              <a:tr h="7372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itchFamily="18" charset="0"/>
                        </a:rPr>
                        <a:t>De worming Tablets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1,750</a:t>
                      </a:r>
                      <a:endParaRPr lang="en-US" sz="10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2,74,679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527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1,40,681</a:t>
                      </a:r>
                      <a:endParaRPr lang="en-US" sz="1000" dirty="0"/>
                    </a:p>
                  </a:txBody>
                  <a:tcPr marT="39875" marB="39875"/>
                </a:tc>
              </a:tr>
              <a:tr h="5830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itchFamily="18" charset="0"/>
                        </a:rPr>
                        <a:t>Dist of Spectacles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357</a:t>
                      </a:r>
                      <a:endParaRPr lang="en-US" sz="10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482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341</a:t>
                      </a:r>
                      <a:endParaRPr lang="en-US" sz="1000" dirty="0"/>
                    </a:p>
                  </a:txBody>
                  <a:tcPr marT="39875" marB="39875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37.992</a:t>
                      </a:r>
                      <a:endParaRPr lang="en-US" sz="1000" dirty="0"/>
                    </a:p>
                  </a:txBody>
                  <a:tcPr marT="39875" marB="3987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82" name="Group 34"/>
          <p:cNvGraphicFramePr>
            <a:graphicFrameLocks noGrp="1"/>
          </p:cNvGraphicFramePr>
          <p:nvPr>
            <p:ph/>
          </p:nvPr>
        </p:nvGraphicFramePr>
        <p:xfrm>
          <a:off x="457200" y="1502004"/>
          <a:ext cx="8305800" cy="36795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52800"/>
                <a:gridCol w="4953000"/>
              </a:tblGrid>
              <a:tr h="1270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Schools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Budget Provision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2018-19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8" marB="45728" horzOverflow="overflow"/>
                </a:tc>
              </a:tr>
              <a:tr h="75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</a:t>
                      </a: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8" marB="4572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1200.00</a:t>
                      </a: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8" marB="45728" anchor="ctr" anchorCtr="1" horzOverflow="overflow"/>
                </a:tc>
              </a:tr>
              <a:tr h="1018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Upper Primary</a:t>
                      </a: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8" marB="4572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1500.00</a:t>
                      </a: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8" marB="45728" anchor="ctr" anchorCtr="1" horzOverflow="overflow"/>
                </a:tc>
              </a:tr>
              <a:tr h="63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 Total                  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2700.00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2357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41643"/>
            <a:ext cx="2133600" cy="47621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721B1B6-B84D-4085-9CC8-A24CF603CDC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4099"/>
            <a:ext cx="8610600" cy="11434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5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Budget Provisions  for the year  2018-19 </a:t>
            </a:r>
            <a:br>
              <a:rPr lang="en-US" sz="35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35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( </a:t>
            </a:r>
            <a:r>
              <a:rPr lang="en-US" sz="35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pee Foradian" pitchFamily="34" charset="0"/>
              </a:rPr>
              <a:t>`</a:t>
            </a:r>
            <a:r>
              <a:rPr lang="en-US" sz="35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in Lakhs)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8" name="Group 146"/>
          <p:cNvGraphicFramePr>
            <a:graphicFrameLocks noGrp="1"/>
          </p:cNvGraphicFramePr>
          <p:nvPr>
            <p:ph/>
          </p:nvPr>
        </p:nvGraphicFramePr>
        <p:xfrm>
          <a:off x="762001" y="2033590"/>
          <a:ext cx="7543799" cy="3918258"/>
        </p:xfrm>
        <a:graphic>
          <a:graphicData uri="http://schemas.openxmlformats.org/drawingml/2006/table">
            <a:tbl>
              <a:tblPr/>
              <a:tblGrid>
                <a:gridCol w="1354015"/>
                <a:gridCol w="1465385"/>
                <a:gridCol w="1828800"/>
                <a:gridCol w="1371600"/>
                <a:gridCol w="1523999"/>
              </a:tblGrid>
              <a:tr h="1528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Allocated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Lifted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upto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 31-03-2019)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Utilised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               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upto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 31-03-2019)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% Utilization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upto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 31-03-2019)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Wheat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Wheat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Wheat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Wheat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Primary Stage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1069.05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1069.05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1067.93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99.89%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</a:rPr>
                        <a:t>Upper Primary Stage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1930.51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1930.51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1827.79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94.68 %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219822"/>
            <a:ext cx="2133600" cy="6381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</a:t>
            </a:r>
            <a:fld id="{D22B3818-FB4C-4342-B3B3-DF0E08ABB7C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099"/>
            <a:ext cx="9144000" cy="169304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Details of the food grains </a:t>
            </a:r>
            <a:b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Released / </a:t>
            </a:r>
            <a:r>
              <a:rPr lang="en-US" sz="2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Utilised</a:t>
            </a: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for Primary &amp; Upper Primary stage </a:t>
            </a:r>
            <a:r>
              <a:rPr lang="en-US" sz="2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upto</a:t>
            </a: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Mar. 19</a:t>
            </a:r>
            <a:b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(In metric </a:t>
            </a:r>
            <a:r>
              <a:rPr lang="en-US" sz="2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tonnes</a:t>
            </a: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Char char="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en-I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2F4351A-840A-4988-9ACB-D884321BC64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571731"/>
            <a:ext cx="8077200" cy="11296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Central Assistance for  2018-19 for MDMS  </a:t>
            </a:r>
            <a:br>
              <a:rPr lang="en-US" sz="36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36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(Pry &amp; </a:t>
            </a:r>
            <a:r>
              <a:rPr lang="en-US" sz="3600" u="sng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Upp</a:t>
            </a:r>
            <a:r>
              <a:rPr lang="en-US" sz="36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Pry) ( </a:t>
            </a:r>
            <a:r>
              <a:rPr lang="en-US" sz="36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pee Foradian" pitchFamily="34" charset="0"/>
              </a:rPr>
              <a:t>`</a:t>
            </a:r>
            <a:r>
              <a:rPr lang="en-US" sz="36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in lakhs)</a:t>
            </a:r>
            <a:endParaRPr lang="en-IN" sz="3600" u="sng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900694"/>
          <a:ext cx="8534400" cy="41953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45370"/>
                <a:gridCol w="1708042"/>
                <a:gridCol w="1580231"/>
                <a:gridCol w="1737090"/>
                <a:gridCol w="1963667"/>
              </a:tblGrid>
              <a:tr h="796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Component</a:t>
                      </a:r>
                      <a:endParaRPr lang="en-IN" sz="1600" b="1" dirty="0">
                        <a:solidFill>
                          <a:srgbClr val="000000"/>
                        </a:solidFill>
                        <a:latin typeface="Book Antiqua" pitchFamily="18" charset="0"/>
                        <a:ea typeface="Calibri"/>
                        <a:cs typeface="Calibri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/>
                        <a:t>PAB</a:t>
                      </a:r>
                      <a:r>
                        <a:rPr lang="en-IN" sz="1600" baseline="0" dirty="0" smtClean="0"/>
                        <a:t> Allocation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</a:p>
                    <a:p>
                      <a:r>
                        <a:rPr lang="en-US" sz="1600" dirty="0" smtClean="0"/>
                        <a:t>     Released</a:t>
                      </a:r>
                      <a:endParaRPr lang="en-US" sz="1600" b="1" dirty="0"/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Expenditure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/>
                        <a:t>% Utilization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/>
                        <a:t> (</a:t>
                      </a:r>
                      <a:r>
                        <a:rPr lang="en-IN" sz="1600" baseline="0" dirty="0" err="1" smtClean="0"/>
                        <a:t>upto</a:t>
                      </a:r>
                      <a:r>
                        <a:rPr lang="en-IN" sz="1600" baseline="0" dirty="0" smtClean="0"/>
                        <a:t> 31-03-2019)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/>
                </a:tc>
              </a:tr>
              <a:tr h="551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Cost of Food Grains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76.89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76.89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76.89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</a:tr>
              <a:tr h="53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Cooking Cost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1002.76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1058.55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974.38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92.04%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</a:tr>
              <a:tr h="524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Transport Assistance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28.84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28.84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28.84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</a:tr>
              <a:tr h="322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MME 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 60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     41.33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     68.89%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</a:tr>
              <a:tr h="796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Honorarium to cook cum helper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n-US" sz="17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166.62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162.36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    130.99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      80.67%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</a:tr>
              <a:tr h="672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/>
                        <a:t>Total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n-US" sz="1700" b="1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1335.11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1384.51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    1252.43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      90.46%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7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6096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Opening Balance of MME was 19.02 </a:t>
            </a:r>
            <a:r>
              <a:rPr lang="en-US" dirty="0" err="1" smtClean="0"/>
              <a:t>Lakhs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MME Released during 2018-19 is 40.98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240"/>
            <a:ext cx="9067800" cy="45253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100% Annual Data Entries of schools are completed.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Monthly Data Report</a:t>
            </a:r>
          </a:p>
          <a:p>
            <a:pPr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buNone/>
              <a:defRPr/>
            </a:pPr>
            <a:endParaRPr lang="en-US" dirty="0" smtClean="0">
              <a:latin typeface="Book Antiqua" pitchFamily="18" charset="0"/>
            </a:endParaRPr>
          </a:p>
          <a:p>
            <a:pPr marL="109537" indent="0">
              <a:buNone/>
              <a:defRPr/>
            </a:pPr>
            <a:r>
              <a:rPr lang="en-US" sz="1200" dirty="0">
                <a:latin typeface="Book Antiqua" pitchFamily="18" charset="0"/>
              </a:rPr>
              <a:t> </a:t>
            </a:r>
            <a:r>
              <a:rPr lang="en-US" sz="1200" dirty="0" smtClean="0">
                <a:latin typeface="Book Antiqua" pitchFamily="18" charset="0"/>
              </a:rPr>
              <a:t>   </a:t>
            </a:r>
            <a:r>
              <a:rPr lang="en-US" sz="1200" dirty="0" smtClean="0"/>
              <a:t>Note: Out of 1473 schools 15 schools could not be entered  in MIS Portal because of U- DISE Code problem.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dirty="0">
              <a:latin typeface="Book Antiqua" pitchFamily="18" charset="0"/>
            </a:endParaRPr>
          </a:p>
          <a:p>
            <a:pPr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u="sng" dirty="0" smtClean="0">
                <a:solidFill>
                  <a:srgbClr val="FF0000"/>
                </a:solidFill>
                <a:latin typeface="Book Antiqua" pitchFamily="18" charset="0"/>
              </a:rPr>
              <a:t>MIS Annual and Monthly Status Report</a:t>
            </a:r>
            <a:endParaRPr lang="en-US" u="sng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04EC624-7E8E-4422-9B00-AB0B5F3A26E7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1" y="3163208"/>
          <a:ext cx="8534402" cy="119606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5799"/>
                <a:gridCol w="533400"/>
                <a:gridCol w="609600"/>
                <a:gridCol w="533400"/>
                <a:gridCol w="533400"/>
                <a:gridCol w="685800"/>
                <a:gridCol w="838200"/>
                <a:gridCol w="609600"/>
                <a:gridCol w="762000"/>
                <a:gridCol w="762000"/>
                <a:gridCol w="609600"/>
                <a:gridCol w="685800"/>
                <a:gridCol w="685803"/>
              </a:tblGrid>
              <a:tr h="3854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 No. of Schools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9858" marB="39858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Monthly Data Progress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9858" marB="3985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83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April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May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June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July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August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September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October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November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December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January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February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March</a:t>
                      </a:r>
                      <a:endParaRPr lang="en-US" sz="1100" dirty="0"/>
                    </a:p>
                  </a:txBody>
                  <a:tcPr marT="39858" marB="39858"/>
                </a:tc>
              </a:tr>
              <a:tr h="3922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1458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100&amp;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100%</a:t>
                      </a:r>
                      <a:endParaRPr lang="en-US" sz="1000" dirty="0"/>
                    </a:p>
                  </a:txBody>
                  <a:tcPr marT="39858" marB="3985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099"/>
            <a:ext cx="8229600" cy="3752934"/>
          </a:xfrm>
        </p:spPr>
        <p:txBody>
          <a:bodyPr/>
          <a:lstStyle/>
          <a:p>
            <a:pPr algn="ctr">
              <a:defRPr/>
            </a:pPr>
            <a:r>
              <a:rPr lang="en-US" sz="6500" dirty="0" smtClean="0">
                <a:solidFill>
                  <a:srgbClr val="FF0000"/>
                </a:solidFill>
                <a:latin typeface="Algerian" pitchFamily="82" charset="0"/>
              </a:rPr>
              <a:t>Proposal for the Year 2019-20</a:t>
            </a:r>
            <a:endParaRPr lang="en-US" sz="65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B9BBFCD-1826-4083-989B-43F234CF585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9FA6EBA-BE18-4564-B6BF-988A85CA1C9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39490"/>
            <a:ext cx="8229600" cy="146185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altLang="en-US" sz="40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Total Requirement of Food Grains for 2019-20 for Primary Stage </a:t>
            </a:r>
            <a:br>
              <a:rPr lang="en-US" altLang="en-US" sz="40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</a:br>
            <a:r>
              <a:rPr lang="en-US" altLang="en-US" sz="40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(Classes I-V)</a:t>
            </a:r>
            <a:endParaRPr lang="en-IN" altLang="en-US" sz="4000" u="sng" dirty="0" smtClean="0">
              <a:solidFill>
                <a:srgbClr val="FF0000"/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166486"/>
          <a:ext cx="7010400" cy="3521751"/>
        </p:xfrm>
        <a:graphic>
          <a:graphicData uri="http://schemas.openxmlformats.org/drawingml/2006/table">
            <a:tbl>
              <a:tblPr/>
              <a:tblGrid>
                <a:gridCol w="1600200"/>
                <a:gridCol w="1524000"/>
                <a:gridCol w="1555002"/>
                <a:gridCol w="1129463"/>
                <a:gridCol w="1201735"/>
              </a:tblGrid>
              <a:tr h="7634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Calibri"/>
                          <a:cs typeface="Calibri"/>
                        </a:rPr>
                        <a:t>Name of the District</a:t>
                      </a:r>
                      <a:endParaRPr lang="en-IN" sz="1600" b="1" dirty="0">
                        <a:solidFill>
                          <a:srgbClr val="000000"/>
                        </a:solidFill>
                        <a:latin typeface="Book Antiqua" pitchFamily="18" charset="0"/>
                        <a:ea typeface="Calibri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Number of Students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Requirement of Food Grains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 (In MTs) @ 0.0001 MT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2522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Wheat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Rice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Total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1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2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3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4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5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North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48,843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1074.55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1074.55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South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38,657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 850.45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850.45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Total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87,500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1925.00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1925.00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DF9C414-081E-440D-9CD1-AC98D6A6FFC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2"/>
            <a:ext cx="8229600" cy="59803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Brief History</a:t>
            </a:r>
            <a:endParaRPr lang="en-IN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28600" y="771075"/>
            <a:ext cx="8686800" cy="5913883"/>
          </a:xfrm>
        </p:spPr>
        <p:txBody>
          <a:bodyPr>
            <a:normAutofit fontScale="62500" lnSpcReduction="20000"/>
          </a:bodyPr>
          <a:lstStyle/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dirty="0" smtClean="0">
                <a:latin typeface="Book Antiqua" pitchFamily="18" charset="0"/>
              </a:rPr>
              <a:t>Prior to 2003, in the State of Goa, 3 </a:t>
            </a:r>
            <a:r>
              <a:rPr lang="en-US" altLang="en-US" dirty="0" err="1" smtClean="0">
                <a:latin typeface="Book Antiqua" pitchFamily="18" charset="0"/>
              </a:rPr>
              <a:t>kgs</a:t>
            </a:r>
            <a:r>
              <a:rPr lang="en-US" altLang="en-US" dirty="0" smtClean="0">
                <a:latin typeface="Book Antiqua" pitchFamily="18" charset="0"/>
              </a:rPr>
              <a:t> of rice was distributed to primary students under Mid Day Meal Scheme.</a:t>
            </a:r>
          </a:p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In 2003-04, </a:t>
            </a:r>
            <a:r>
              <a:rPr lang="en-US" altLang="en-US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Kachori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altLang="en-US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Ladoos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altLang="en-US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Chakli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, Shankar </a:t>
            </a:r>
            <a:r>
              <a:rPr lang="en-US" altLang="en-US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Pali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, Biscuits, etc. were distributed</a:t>
            </a:r>
            <a:r>
              <a:rPr lang="en-US" altLang="en-US" b="1" dirty="0" smtClean="0">
                <a:solidFill>
                  <a:srgbClr val="0000CC"/>
                </a:solidFill>
                <a:latin typeface="Book Antiqua" pitchFamily="18" charset="0"/>
              </a:rPr>
              <a:t>. </a:t>
            </a:r>
          </a:p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IN" altLang="en-US" dirty="0" smtClean="0">
                <a:latin typeface="Book Antiqua" pitchFamily="18" charset="0"/>
              </a:rPr>
              <a:t>In 2005-06, items such as </a:t>
            </a:r>
            <a:r>
              <a:rPr lang="en-US" altLang="en-US" dirty="0" err="1" smtClean="0">
                <a:latin typeface="Book Antiqua" pitchFamily="18" charset="0"/>
              </a:rPr>
              <a:t>Bhaji</a:t>
            </a:r>
            <a:r>
              <a:rPr lang="en-US" altLang="en-US" dirty="0" smtClean="0">
                <a:latin typeface="Book Antiqua" pitchFamily="18" charset="0"/>
              </a:rPr>
              <a:t> </a:t>
            </a:r>
            <a:r>
              <a:rPr lang="en-US" altLang="en-US" dirty="0" err="1" smtClean="0">
                <a:latin typeface="Book Antiqua" pitchFamily="18" charset="0"/>
              </a:rPr>
              <a:t>Pao</a:t>
            </a:r>
            <a:r>
              <a:rPr lang="en-US" altLang="en-US" dirty="0" smtClean="0">
                <a:latin typeface="Book Antiqua" pitchFamily="18" charset="0"/>
              </a:rPr>
              <a:t>, Vegetable </a:t>
            </a:r>
            <a:r>
              <a:rPr lang="en-US" altLang="en-US" dirty="0" err="1" smtClean="0">
                <a:latin typeface="Book Antiqua" pitchFamily="18" charset="0"/>
              </a:rPr>
              <a:t>Pulao</a:t>
            </a:r>
            <a:r>
              <a:rPr lang="en-US" altLang="en-US" dirty="0" smtClean="0">
                <a:latin typeface="Book Antiqua" pitchFamily="18" charset="0"/>
              </a:rPr>
              <a:t>, </a:t>
            </a:r>
            <a:r>
              <a:rPr lang="en-US" altLang="en-US" dirty="0" err="1" smtClean="0">
                <a:latin typeface="Book Antiqua" pitchFamily="18" charset="0"/>
              </a:rPr>
              <a:t>Shira</a:t>
            </a:r>
            <a:r>
              <a:rPr lang="en-US" altLang="en-US" dirty="0" smtClean="0">
                <a:latin typeface="Book Antiqua" pitchFamily="18" charset="0"/>
              </a:rPr>
              <a:t>, </a:t>
            </a:r>
            <a:r>
              <a:rPr lang="en-US" altLang="en-US" dirty="0" err="1" smtClean="0">
                <a:latin typeface="Book Antiqua" pitchFamily="18" charset="0"/>
              </a:rPr>
              <a:t>Pohe</a:t>
            </a:r>
            <a:r>
              <a:rPr lang="en-US" altLang="en-US" dirty="0" smtClean="0">
                <a:latin typeface="Book Antiqua" pitchFamily="18" charset="0"/>
              </a:rPr>
              <a:t>, </a:t>
            </a:r>
            <a:r>
              <a:rPr lang="en-US" altLang="en-US" dirty="0" err="1" smtClean="0">
                <a:latin typeface="Book Antiqua" pitchFamily="18" charset="0"/>
              </a:rPr>
              <a:t>Upama</a:t>
            </a:r>
            <a:r>
              <a:rPr lang="en-US" altLang="en-US" dirty="0" smtClean="0">
                <a:latin typeface="Book Antiqua" pitchFamily="18" charset="0"/>
              </a:rPr>
              <a:t> &amp; </a:t>
            </a:r>
            <a:r>
              <a:rPr lang="en-US" altLang="en-US" dirty="0" err="1" smtClean="0">
                <a:latin typeface="Book Antiqua" pitchFamily="18" charset="0"/>
              </a:rPr>
              <a:t>Moong</a:t>
            </a:r>
            <a:r>
              <a:rPr lang="en-US" altLang="en-US" dirty="0" smtClean="0">
                <a:latin typeface="Book Antiqua" pitchFamily="18" charset="0"/>
              </a:rPr>
              <a:t> </a:t>
            </a:r>
            <a:r>
              <a:rPr lang="en-US" altLang="en-US" dirty="0" err="1" smtClean="0">
                <a:latin typeface="Book Antiqua" pitchFamily="18" charset="0"/>
              </a:rPr>
              <a:t>Bhaji</a:t>
            </a:r>
            <a:r>
              <a:rPr lang="en-US" altLang="en-US" dirty="0" smtClean="0">
                <a:latin typeface="Book Antiqua" pitchFamily="18" charset="0"/>
              </a:rPr>
              <a:t> </a:t>
            </a:r>
            <a:r>
              <a:rPr lang="en-US" altLang="en-US" dirty="0" err="1" smtClean="0">
                <a:latin typeface="Book Antiqua" pitchFamily="18" charset="0"/>
              </a:rPr>
              <a:t>Pao</a:t>
            </a:r>
            <a:r>
              <a:rPr lang="en-US" altLang="en-US" dirty="0" smtClean="0">
                <a:latin typeface="Book Antiqua" pitchFamily="18" charset="0"/>
              </a:rPr>
              <a:t> were served .</a:t>
            </a:r>
          </a:p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Tenders were invited </a:t>
            </a:r>
            <a:r>
              <a:rPr lang="en-US" altLang="en-US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Taluka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-wise from  local Self Help Groups to serve  hot cooked food to the children of  </a:t>
            </a:r>
            <a:r>
              <a:rPr lang="en-US" altLang="en-US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Govt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/</a:t>
            </a:r>
            <a:r>
              <a:rPr lang="en-US" altLang="en-US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Govt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Aided schools to implement Mid Day Scheme under Centrally sponsored Scheme of MHRD from the year 2005</a:t>
            </a:r>
          </a:p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At present there are 105 Self Help Groups/</a:t>
            </a:r>
            <a:r>
              <a:rPr lang="en-US" altLang="en-US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Mahila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Madals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 and Seven P.T.A’s supplying Mid Day Meals in all the 12 Talukas of the State.</a:t>
            </a:r>
          </a:p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dirty="0" smtClean="0">
              <a:latin typeface="Book Antiqua" pitchFamily="18" charset="0"/>
            </a:endParaRPr>
          </a:p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IN" altLang="en-US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0231559-96DC-483C-A810-7C01ADA841C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372387"/>
            <a:ext cx="8229600" cy="139541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altLang="en-US" sz="36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Total Requirement of Food Grains for 2019-20 for Upper- Primary Stage </a:t>
            </a:r>
            <a:br>
              <a:rPr lang="en-US" altLang="en-US" sz="36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</a:br>
            <a:r>
              <a:rPr lang="en-US" altLang="en-US" sz="3600" u="sng" dirty="0">
                <a:solidFill>
                  <a:srgbClr val="FF0000"/>
                </a:solidFill>
                <a:effectLst/>
                <a:latin typeface="Book Antiqua" pitchFamily="18" charset="0"/>
              </a:rPr>
              <a:t>(</a:t>
            </a:r>
            <a:r>
              <a:rPr lang="en-US" altLang="en-US" sz="36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Classes VI-VIII)</a:t>
            </a:r>
            <a:endParaRPr lang="en-IN" altLang="en-US" sz="3600" u="sng" dirty="0" smtClean="0">
              <a:solidFill>
                <a:srgbClr val="FF0000"/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1" y="1834246"/>
          <a:ext cx="8001001" cy="3966928"/>
        </p:xfrm>
        <a:graphic>
          <a:graphicData uri="http://schemas.openxmlformats.org/drawingml/2006/table">
            <a:tbl>
              <a:tblPr/>
              <a:tblGrid>
                <a:gridCol w="1676401"/>
                <a:gridCol w="1752600"/>
                <a:gridCol w="1524000"/>
                <a:gridCol w="1295399"/>
                <a:gridCol w="1752601"/>
              </a:tblGrid>
              <a:tr h="1488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Calibri"/>
                          <a:cs typeface="Calibri"/>
                        </a:rPr>
                        <a:t>Name of the District</a:t>
                      </a:r>
                      <a:endParaRPr lang="en-IN" sz="2100" b="1" dirty="0">
                        <a:solidFill>
                          <a:srgbClr val="000000"/>
                        </a:solidFill>
                        <a:latin typeface="Book Antiqua" pitchFamily="18" charset="0"/>
                        <a:ea typeface="Calibri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b="1" dirty="0" smtClean="0">
                        <a:latin typeface="Book Antiqua" pitchFamily="18" charset="0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Number of Students</a:t>
                      </a:r>
                      <a:endParaRPr lang="en-IN" sz="21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Requirement of Food Grains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 (In MTs) @ 0.00015 MT</a:t>
                      </a:r>
                      <a:endParaRPr lang="en-IN" sz="21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21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211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8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8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Wheat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Rice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Total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1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2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3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4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5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North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32,627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1076.69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0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1076.69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South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25,373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837.31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0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   837.31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Total</a:t>
                      </a:r>
                      <a:endParaRPr lang="en-IN" sz="17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58,000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1914.00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0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1914.00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Requirement of Pulses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	       </a:t>
            </a:r>
            <a:r>
              <a:rPr lang="en-US" sz="1600" b="1" dirty="0" smtClean="0"/>
              <a:t>(in MTs)</a:t>
            </a:r>
            <a:endParaRPr lang="en-US" sz="1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31942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2000"/>
                <a:gridCol w="89916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</a:tblGrid>
              <a:tr h="10668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Average No of</a:t>
                      </a:r>
                      <a:r>
                        <a:rPr lang="en-US" sz="1500" baseline="0" dirty="0" smtClean="0"/>
                        <a:t> Students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Pulses 1</a:t>
                      </a:r>
                    </a:p>
                    <a:p>
                      <a:r>
                        <a:rPr lang="en-US" sz="1500" dirty="0" smtClean="0"/>
                        <a:t>Kabuli </a:t>
                      </a:r>
                      <a:r>
                        <a:rPr lang="en-US" sz="1500" dirty="0" err="1" smtClean="0"/>
                        <a:t>chana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Pulses 2</a:t>
                      </a:r>
                    </a:p>
                    <a:p>
                      <a:r>
                        <a:rPr lang="en-US" sz="1500" dirty="0" err="1" smtClean="0"/>
                        <a:t>Masoor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Pulses 3</a:t>
                      </a:r>
                    </a:p>
                    <a:p>
                      <a:r>
                        <a:rPr lang="en-US" sz="1500" dirty="0" smtClean="0"/>
                        <a:t>Red</a:t>
                      </a:r>
                    </a:p>
                    <a:p>
                      <a:r>
                        <a:rPr lang="en-US" sz="1500" dirty="0" err="1" smtClean="0"/>
                        <a:t>Chawali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Pulses 4</a:t>
                      </a:r>
                    </a:p>
                    <a:p>
                      <a:r>
                        <a:rPr lang="en-US" sz="1500" dirty="0" err="1" smtClean="0"/>
                        <a:t>Chana</a:t>
                      </a:r>
                      <a:r>
                        <a:rPr lang="en-US" sz="1500" baseline="0" dirty="0" smtClean="0"/>
                        <a:t> White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Pulses 5</a:t>
                      </a:r>
                    </a:p>
                    <a:p>
                      <a:r>
                        <a:rPr lang="en-US" sz="1500" dirty="0" err="1" smtClean="0"/>
                        <a:t>Kuleeth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Pulses 6</a:t>
                      </a:r>
                    </a:p>
                    <a:p>
                      <a:r>
                        <a:rPr lang="en-US" sz="1500" dirty="0" err="1" smtClean="0"/>
                        <a:t>Paute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mtClean="0"/>
                        <a:t>Pulses 7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White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Chawali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Total</a:t>
                      </a:r>
                      <a:endParaRPr lang="en-US" sz="15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87500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64.17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64.17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64.17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32.08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32.08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32.08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385.00</a:t>
                      </a:r>
                      <a:endParaRPr lang="en-US" sz="1600" dirty="0"/>
                    </a:p>
                  </a:txBody>
                  <a:tcPr/>
                </a:tc>
              </a:tr>
              <a:tr h="7208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Upper</a:t>
                      </a:r>
                      <a:r>
                        <a:rPr lang="en-US" sz="1400" baseline="0" dirty="0" smtClean="0"/>
                        <a:t> Primary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58000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63.80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63.80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63.80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95.70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382.80</a:t>
                      </a:r>
                      <a:endParaRPr lang="en-US" sz="1600" dirty="0"/>
                    </a:p>
                  </a:txBody>
                  <a:tcPr/>
                </a:tc>
              </a:tr>
              <a:tr h="7208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127.97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127.97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127.97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191.95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63.98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63.98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63.98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767.80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4549676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** Quantity of Pulses</a:t>
            </a:r>
          </a:p>
          <a:p>
            <a:r>
              <a:rPr lang="en-US" b="1" dirty="0" smtClean="0"/>
              <a:t>Primary</a:t>
            </a:r>
            <a:r>
              <a:rPr lang="en-US" dirty="0" smtClean="0"/>
              <a:t> (per student per day) ------------&gt; 20 </a:t>
            </a:r>
            <a:r>
              <a:rPr lang="en-US" dirty="0" err="1" smtClean="0"/>
              <a:t>gms</a:t>
            </a:r>
            <a:endParaRPr lang="en-US" dirty="0" smtClean="0"/>
          </a:p>
          <a:p>
            <a:r>
              <a:rPr lang="en-US" b="1" dirty="0" smtClean="0"/>
              <a:t>Upper Primary</a:t>
            </a:r>
            <a:r>
              <a:rPr lang="en-US" dirty="0" smtClean="0"/>
              <a:t> (per student per day)---&gt; 30 </a:t>
            </a:r>
            <a:r>
              <a:rPr lang="en-US" dirty="0" err="1" smtClean="0"/>
              <a:t>gms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IN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B751BF-C121-4CF7-B733-151AA4DC0FF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4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4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Requirement of Central &amp; State Funds for  2019-20 for MDMS  </a:t>
            </a:r>
            <a:br>
              <a:rPr lang="en-US" sz="24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</a:br>
            <a:r>
              <a:rPr lang="en-US" sz="24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(Pry &amp; </a:t>
            </a:r>
            <a:r>
              <a:rPr lang="en-US" sz="2400" u="sng" dirty="0" err="1" smtClean="0">
                <a:solidFill>
                  <a:srgbClr val="FF0000"/>
                </a:solidFill>
                <a:effectLst/>
                <a:latin typeface="Book Antiqua" pitchFamily="18" charset="0"/>
              </a:rPr>
              <a:t>Upp</a:t>
            </a:r>
            <a:r>
              <a:rPr lang="en-US" sz="24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. Pry) ( </a:t>
            </a:r>
            <a:r>
              <a:rPr lang="en-US" sz="2400" u="sng" dirty="0" smtClean="0">
                <a:solidFill>
                  <a:srgbClr val="FF0000"/>
                </a:solidFill>
                <a:latin typeface="Rupee Foradian" pitchFamily="34" charset="0"/>
              </a:rPr>
              <a:t>`</a:t>
            </a:r>
            <a:r>
              <a:rPr lang="en-US" sz="24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 in lakhs)</a:t>
            </a:r>
            <a:endParaRPr lang="en-IN" sz="2400" u="sng" dirty="0" smtClean="0">
              <a:solidFill>
                <a:srgbClr val="FF0000"/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219200"/>
          <a:ext cx="7924801" cy="5172124"/>
        </p:xfrm>
        <a:graphic>
          <a:graphicData uri="http://schemas.openxmlformats.org/drawingml/2006/table">
            <a:tbl>
              <a:tblPr/>
              <a:tblGrid>
                <a:gridCol w="1447800"/>
                <a:gridCol w="914400"/>
                <a:gridCol w="987458"/>
                <a:gridCol w="898689"/>
                <a:gridCol w="980387"/>
                <a:gridCol w="898689"/>
                <a:gridCol w="898689"/>
                <a:gridCol w="898689"/>
              </a:tblGrid>
              <a:tr h="548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Calibri"/>
                          <a:cs typeface="Calibri"/>
                        </a:rPr>
                        <a:t>Component</a:t>
                      </a:r>
                      <a:endParaRPr lang="en-IN" sz="1600" b="1" dirty="0">
                        <a:solidFill>
                          <a:srgbClr val="000000"/>
                        </a:solidFill>
                        <a:latin typeface="Book Antiqua" pitchFamily="18" charset="0"/>
                        <a:ea typeface="Calibri"/>
                        <a:cs typeface="Calibri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Primary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Upper Primary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Total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Grand Total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Centre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State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Centre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State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Book Antiqua" pitchFamily="18" charset="0"/>
                          <a:ea typeface="Calibri"/>
                          <a:cs typeface="Mangal"/>
                        </a:rPr>
                        <a:t>Centre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Book Antiqua" pitchFamily="18" charset="0"/>
                          <a:ea typeface="Calibri"/>
                          <a:cs typeface="Mangal"/>
                        </a:rPr>
                        <a:t>State</a:t>
                      </a: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6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Cost of Food Grains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38.50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38.28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76.78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76.78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Cooking Cost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502.43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673.75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498.92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427.46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1001.35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1101.21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2102.56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Transport Assistance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14.43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14.36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28.79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28.79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MME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Calibri"/>
                          <a:cs typeface="Mangal"/>
                        </a:rPr>
                        <a:t>               60.00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Calibri"/>
                          <a:cs typeface="Mangal"/>
                        </a:rPr>
                        <a:t>60.00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Calibri"/>
                          <a:cs typeface="Mangal"/>
                        </a:rPr>
                        <a:t>60.00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Honorarium to cook cum helper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n-US" sz="17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n-US" sz="17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61.40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71.64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47.76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163.74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109.16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272.90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Kitchen</a:t>
                      </a:r>
                      <a:r>
                        <a:rPr lang="en-IN" sz="1600" b="1" baseline="0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 Devices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3425" algn="l"/>
                        </a:tabLst>
                        <a:defRPr/>
                      </a:pP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3425" algn="l"/>
                        </a:tabLst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-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  -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-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-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      -</a:t>
                      </a:r>
                    </a:p>
                    <a:p>
                      <a:endParaRPr lang="en-IN" sz="16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Kitchen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Garden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5.00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7.50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5.00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15.00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10.00</a:t>
                      </a:r>
                      <a:endParaRPr lang="en-IN" sz="16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25.00</a:t>
                      </a: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Book Antiqua" pitchFamily="18" charset="0"/>
                          <a:ea typeface="Calibri"/>
                          <a:cs typeface="Mangal"/>
                        </a:rPr>
                        <a:t>Total </a:t>
                      </a:r>
                      <a:endParaRPr lang="en-IN" sz="1600" b="1" dirty="0">
                        <a:latin typeface="Book Antiqua" pitchFamily="18" charset="0"/>
                        <a:ea typeface="Calibri"/>
                        <a:cs typeface="Mang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684.96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740.15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660.70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480.22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1345.66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1220.37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2566.03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8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036868"/>
            <a:ext cx="7848600" cy="496976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* </a:t>
            </a:r>
            <a:r>
              <a:rPr lang="en-US" sz="2600" dirty="0" smtClean="0"/>
              <a:t>All cook cum helpers have Bank Accounts.</a:t>
            </a:r>
          </a:p>
          <a:p>
            <a:pPr algn="just">
              <a:buNone/>
            </a:pPr>
            <a:endParaRPr lang="en-US" sz="2600" dirty="0" smtClean="0"/>
          </a:p>
          <a:p>
            <a:pPr algn="just">
              <a:buNone/>
            </a:pPr>
            <a:r>
              <a:rPr lang="en-US" sz="2600" dirty="0" smtClean="0"/>
              <a:t>* State Government is providing more funds than its mandatory share in cooking cost (i.e. Rs. 1.98 more in Primary and 1.08 more in U.P.).</a:t>
            </a:r>
          </a:p>
          <a:p>
            <a:pPr algn="just">
              <a:buNone/>
            </a:pPr>
            <a:r>
              <a:rPr lang="en-US" sz="2600" dirty="0" smtClean="0"/>
              <a:t>  </a:t>
            </a:r>
          </a:p>
          <a:p>
            <a:pPr algn="just">
              <a:buFont typeface="Wingdings 3" pitchFamily="18" charset="2"/>
              <a:buNone/>
            </a:pPr>
            <a:r>
              <a:rPr lang="en-US" sz="2600" b="1" dirty="0" smtClean="0"/>
              <a:t>*</a:t>
            </a:r>
            <a:r>
              <a:rPr lang="en-US" sz="2600" dirty="0" smtClean="0"/>
              <a:t>All payments of cook cum helpers, SHGs /MMs/  PTAs,  Food Corporation of India and Transport contractor  has been  done through ECS.</a:t>
            </a:r>
          </a:p>
          <a:p>
            <a:pPr algn="just">
              <a:buFont typeface="Wingdings 3" pitchFamily="18" charset="2"/>
              <a:buNone/>
            </a:pPr>
            <a:endParaRPr lang="en-US" sz="2600" dirty="0" smtClean="0"/>
          </a:p>
          <a:p>
            <a:pPr algn="just">
              <a:buFont typeface="Arial" charset="0"/>
              <a:buChar char="•"/>
            </a:pPr>
            <a:r>
              <a:rPr lang="en-US" sz="2600" dirty="0" smtClean="0"/>
              <a:t>Master training  given by Directorate of Education, Goa to 713 Cook-cum-Helpers from 12 </a:t>
            </a:r>
            <a:r>
              <a:rPr lang="en-US" sz="2600" dirty="0" err="1" smtClean="0"/>
              <a:t>Talukas</a:t>
            </a:r>
            <a:r>
              <a:rPr lang="en-US" sz="2600" dirty="0" smtClean="0"/>
              <a:t> (Block) of the State of Goa in order to Sensitize Food safety, Hygiene and Food distribution.</a:t>
            </a:r>
          </a:p>
          <a:p>
            <a:pPr algn="just">
              <a:buFont typeface="Arial" charset="0"/>
              <a:buChar char="•"/>
            </a:pPr>
            <a:endParaRPr lang="en-US" sz="2600" dirty="0" smtClean="0"/>
          </a:p>
          <a:p>
            <a:pPr algn="just">
              <a:buFont typeface="Arial" charset="0"/>
              <a:buChar char="•"/>
            </a:pPr>
            <a:r>
              <a:rPr lang="en-US" sz="2600" dirty="0" smtClean="0"/>
              <a:t>Interactive Voice Response System (IVRS) has been implemented successfully in the State of Goa from 2017.</a:t>
            </a:r>
          </a:p>
          <a:p>
            <a:pPr algn="just">
              <a:buFont typeface="Arial" charset="0"/>
              <a:buChar char="•"/>
            </a:pPr>
            <a:endParaRPr lang="en-US" sz="2600" dirty="0" smtClean="0"/>
          </a:p>
          <a:p>
            <a:pPr algn="just">
              <a:buFont typeface="Arial" charset="0"/>
              <a:buChar char="•"/>
            </a:pPr>
            <a:r>
              <a:rPr lang="en-US" sz="2600" dirty="0" smtClean="0"/>
              <a:t>It is proposed to set up kitchen gardens in 500 schools.</a:t>
            </a:r>
          </a:p>
          <a:p>
            <a:pPr algn="just">
              <a:buFont typeface="Wingdings 3" pitchFamily="18" charset="2"/>
              <a:buNone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3042"/>
            <a:ext cx="8229600" cy="6644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u="sng" dirty="0" smtClean="0">
                <a:solidFill>
                  <a:srgbClr val="FF0000"/>
                </a:solidFill>
              </a:rPr>
              <a:t>Best Practices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3100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E3B596-4FE2-459C-A089-2DE7B5078EB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 for Management monitoring and evaluation for the year 2019-20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648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Sr.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the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in Rs.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Lakhs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Office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TA/DA/ Hiring of Vehicle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 Coordinator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Entry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BLOCK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Nutrition Experts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Entry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Audit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Proposal for Management monitoring and evaluation for the year 2019-20 (Continued)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648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Sr.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the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in Rs.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Lakhs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 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Forms and Stationary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Smart 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of Food Samples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to Cook cum Helpers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on Health and Hygiene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IVRS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Inspections under Mid Day Meal Scheme</a:t>
            </a:r>
            <a:endParaRPr lang="en-US" dirty="0"/>
          </a:p>
        </p:txBody>
      </p:sp>
      <p:pic>
        <p:nvPicPr>
          <p:cNvPr id="1027" name="Picture 3" descr="E:\PRAJAKTA DATA 18\MDM DATA of AWPB 19-20\EXTRA WORK 19-20\ROSE INSPECTION PHOTOS\MID DAY MEAL OLPS SCHOOL CORTALIM\20181013_105909.jpg"/>
          <p:cNvPicPr>
            <a:picLocks noChangeAspect="1" noChangeArrowheads="1"/>
          </p:cNvPicPr>
          <p:nvPr/>
        </p:nvPicPr>
        <p:blipFill>
          <a:blip r:embed="rId2" cstate="print"/>
          <a:srcRect l="5634" r="25352"/>
          <a:stretch>
            <a:fillRect/>
          </a:stretch>
        </p:blipFill>
        <p:spPr bwMode="auto">
          <a:xfrm>
            <a:off x="533400" y="1447800"/>
            <a:ext cx="3733800" cy="2590800"/>
          </a:xfrm>
          <a:prstGeom prst="rect">
            <a:avLst/>
          </a:prstGeom>
          <a:noFill/>
        </p:spPr>
      </p:pic>
      <p:pic>
        <p:nvPicPr>
          <p:cNvPr id="1028" name="Picture 4" descr="E:\PRAJAKTA DATA 18\MDM DATA of AWPB 19-20\EXTRA WORK 19-20\ROSE INSPECTION PHOTOS\MID DAY MEAL OLPS SCHOOL CORTALIM\20181016_11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38600"/>
            <a:ext cx="4249782" cy="2667000"/>
          </a:xfrm>
          <a:prstGeom prst="rect">
            <a:avLst/>
          </a:prstGeom>
          <a:noFill/>
        </p:spPr>
      </p:pic>
      <p:pic>
        <p:nvPicPr>
          <p:cNvPr id="1026" name="Picture 2" descr="E:\PRAJAKTA DATA 18\MDM DATA of AWPB 19-20\EXTRA WORK 19-20\ROSE INSPECTION PHOTOS\MID DAY MEAL OLPS SCHOOL CORTALIM\20181011_1100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4038600" cy="2556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Inspections of Mid Day Meal</a:t>
            </a:r>
            <a:endParaRPr lang="en-US" dirty="0"/>
          </a:p>
        </p:txBody>
      </p:sp>
      <p:pic>
        <p:nvPicPr>
          <p:cNvPr id="2050" name="Picture 2" descr="E:\PRAJAKTA DATA 18\MDM DATA of AWPB 19-20\EXTRA WORK 19-20\ROSE INSPECTION PHOTOS\HS\IMG_20181006_103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783321" cy="2667000"/>
          </a:xfrm>
          <a:prstGeom prst="rect">
            <a:avLst/>
          </a:prstGeom>
          <a:noFill/>
        </p:spPr>
      </p:pic>
      <p:pic>
        <p:nvPicPr>
          <p:cNvPr id="2051" name="Picture 3" descr="E:\PRAJAKTA DATA 18\MDM DATA of AWPB 19-20\EXTRA WORK 19-20\ROSE INSPECTION PHOTOS\20181006_093403.jpg"/>
          <p:cNvPicPr>
            <a:picLocks noChangeAspect="1" noChangeArrowheads="1"/>
          </p:cNvPicPr>
          <p:nvPr/>
        </p:nvPicPr>
        <p:blipFill>
          <a:blip r:embed="rId3" cstate="print"/>
          <a:srcRect r="20513"/>
          <a:stretch>
            <a:fillRect/>
          </a:stretch>
        </p:blipFill>
        <p:spPr bwMode="auto">
          <a:xfrm>
            <a:off x="2819400" y="3905250"/>
            <a:ext cx="4724400" cy="2952750"/>
          </a:xfrm>
          <a:prstGeom prst="rect">
            <a:avLst/>
          </a:prstGeom>
          <a:noFill/>
        </p:spPr>
      </p:pic>
      <p:pic>
        <p:nvPicPr>
          <p:cNvPr id="2052" name="Picture 4" descr="E:\PRAJAKTA DATA 18\MDM DATA of AWPB 19-20\EXTRA WORK 19-20\ROSE INSPECTION PHOTOS\Holy Spirit\20181005_110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143000"/>
            <a:ext cx="46482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given to CCH on Food Safety, Hygiene and Distribution of Mid Day meal</a:t>
            </a:r>
            <a:endParaRPr lang="en-US" dirty="0"/>
          </a:p>
        </p:txBody>
      </p:sp>
      <p:pic>
        <p:nvPicPr>
          <p:cNvPr id="9218" name="Picture 2" descr="E:\PRAJAKTA DATA 18\MDM DATA of AWPB 18-19\EXTRA WORK 18-19\CCH\Selected Pics CCH\IMG2019010716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347" r="30300"/>
          <a:stretch>
            <a:fillRect/>
          </a:stretch>
        </p:blipFill>
        <p:spPr bwMode="auto">
          <a:xfrm>
            <a:off x="533400" y="2133600"/>
            <a:ext cx="3352800" cy="4724400"/>
          </a:xfrm>
          <a:prstGeom prst="rect">
            <a:avLst/>
          </a:prstGeom>
          <a:noFill/>
        </p:spPr>
      </p:pic>
      <p:pic>
        <p:nvPicPr>
          <p:cNvPr id="9219" name="Picture 3" descr="E:\PRAJAKTA DATA 18\MDM DATA of AWPB 18-19\EXTRA WORK 18-19\CCH\Selected Pics CCH\IMG20190108150904.jpg"/>
          <p:cNvPicPr>
            <a:picLocks noChangeAspect="1" noChangeArrowheads="1"/>
          </p:cNvPicPr>
          <p:nvPr/>
        </p:nvPicPr>
        <p:blipFill>
          <a:blip r:embed="rId3" cstate="print"/>
          <a:srcRect l="5556" t="2941" r="4167"/>
          <a:stretch>
            <a:fillRect/>
          </a:stretch>
        </p:blipFill>
        <p:spPr bwMode="auto">
          <a:xfrm>
            <a:off x="4191000" y="1828800"/>
            <a:ext cx="4953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PRAJAKTA DATA 18\MDM DATA of AWPB 18-19\EXTRA WORK 18-19\CCH\Selected Pics CCH\IMG20190109160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818"/>
          <a:stretch>
            <a:fillRect/>
          </a:stretch>
        </p:blipFill>
        <p:spPr bwMode="auto">
          <a:xfrm>
            <a:off x="1447800" y="3962400"/>
            <a:ext cx="6279217" cy="2743200"/>
          </a:xfrm>
          <a:prstGeom prst="rect">
            <a:avLst/>
          </a:prstGeom>
          <a:noFill/>
        </p:spPr>
      </p:pic>
      <p:pic>
        <p:nvPicPr>
          <p:cNvPr id="10243" name="Picture 3" descr="E:\PRAJAKTA DATA 18\MDM DATA of AWPB 18-19\EXTRA WORK 18-19\CCH\Selected Pics CCH\IMG2019011815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9600"/>
            <a:ext cx="6172200" cy="3253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6"/>
          <p:cNvSpPr>
            <a:spLocks noGrp="1"/>
          </p:cNvSpPr>
          <p:nvPr>
            <p:ph idx="1"/>
          </p:nvPr>
        </p:nvSpPr>
        <p:spPr>
          <a:xfrm>
            <a:off x="381000" y="1169765"/>
            <a:ext cx="8229600" cy="5555339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>
              <a:buFontTx/>
              <a:buNone/>
            </a:pPr>
            <a:endParaRPr lang="en-IN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C048C31-7355-440F-AD2A-2A5E2FB94C1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72386"/>
            <a:ext cx="75311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000" i="1" u="sng" dirty="0" smtClean="0">
                <a:solidFill>
                  <a:srgbClr val="FF0000"/>
                </a:solidFill>
                <a:latin typeface="Book Antiqua" pitchFamily="18" charset="0"/>
              </a:rPr>
              <a:t>MENU FOR MID-DAY MEAL</a:t>
            </a:r>
            <a:endParaRPr lang="en-IN" sz="4000" i="1" u="sng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435557"/>
          <a:ext cx="7924800" cy="51829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17995"/>
                <a:gridCol w="4306805"/>
              </a:tblGrid>
              <a:tr h="512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 Antiqua" pitchFamily="18" charset="0"/>
                        </a:rPr>
                        <a:t>Earlier Menu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 Antiqua" pitchFamily="18" charset="0"/>
                        </a:rPr>
                        <a:t>Existing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Menu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67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Bhaji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Pav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Puri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Chapati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Vegetable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Pulao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anchorCtr="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Chole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Bhaji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Masoor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Bhaji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Chapati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chowli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Bhaji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Chapati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Chana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Bhaji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Chana-Kuleeth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Mix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Bhaji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6.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Chowli-Paute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Mix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Bahaji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Chapati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anchorCtr="1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PRAJAKTA DATA 18\MDM DATA of AWPB 18-19\EXTRA WORK 18-19\CCH\Selected Pics CCH\Cooking Competition\IMG20190109153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0"/>
            <a:ext cx="33528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Various Healthy Nutritious Recipes Presented for Cooking Competition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5" name="Picture 3" descr="E:\PRAJAKTA DATA 18\MDM DATA of AWPB 18-19\EXTRA WORK 18-19\CCH\Selected Pics CCH\Cooking Competition\IMG20190108155842 - Copy.jpg"/>
          <p:cNvPicPr>
            <a:picLocks noChangeAspect="1" noChangeArrowheads="1"/>
          </p:cNvPicPr>
          <p:nvPr/>
        </p:nvPicPr>
        <p:blipFill>
          <a:blip r:embed="rId3" cstate="print"/>
          <a:srcRect t="27083" r="11667"/>
          <a:stretch>
            <a:fillRect/>
          </a:stretch>
        </p:blipFill>
        <p:spPr bwMode="auto">
          <a:xfrm>
            <a:off x="5562600" y="1143000"/>
            <a:ext cx="3200400" cy="2667000"/>
          </a:xfrm>
          <a:prstGeom prst="rect">
            <a:avLst/>
          </a:prstGeom>
          <a:noFill/>
        </p:spPr>
      </p:pic>
      <p:pic>
        <p:nvPicPr>
          <p:cNvPr id="3077" name="Picture 5" descr="E:\PRAJAKTA DATA 18\MDM DATA of AWPB 18-19\EXTRA WORK 18-19\CCH\Selected Pics CCH\Cooking Competition\Picture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72" y="1371600"/>
            <a:ext cx="5054004" cy="48768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PRAJAKTA DATA 18\MDM DATA of AWPB 18-19\EXTRA WORK 18-19\CCH\Selected Pics CCH\Cooking Competition\IMG20190109153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251200" cy="2438400"/>
          </a:xfrm>
          <a:prstGeom prst="rect">
            <a:avLst/>
          </a:prstGeom>
          <a:noFill/>
        </p:spPr>
      </p:pic>
      <p:pic>
        <p:nvPicPr>
          <p:cNvPr id="4099" name="Picture 3" descr="E:\PRAJAKTA DATA 18\MDM DATA of AWPB 18-19\EXTRA WORK 18-19\CCH\Selected Pics CCH\Cooking Competition\IMG20190109154027.jpg"/>
          <p:cNvPicPr>
            <a:picLocks noChangeAspect="1" noChangeArrowheads="1"/>
          </p:cNvPicPr>
          <p:nvPr/>
        </p:nvPicPr>
        <p:blipFill>
          <a:blip r:embed="rId3" cstate="print"/>
          <a:srcRect l="5714" t="9091" r="2857"/>
          <a:stretch>
            <a:fillRect/>
          </a:stretch>
        </p:blipFill>
        <p:spPr bwMode="auto">
          <a:xfrm>
            <a:off x="5791200" y="1143000"/>
            <a:ext cx="3048000" cy="2571751"/>
          </a:xfrm>
          <a:prstGeom prst="rect">
            <a:avLst/>
          </a:prstGeom>
          <a:noFill/>
        </p:spPr>
      </p:pic>
      <p:pic>
        <p:nvPicPr>
          <p:cNvPr id="4100" name="Picture 4" descr="E:\PRAJAKTA DATA 18\MDM DATA of AWPB 18-19\EXTRA WORK 18-19\CCH\Selected Pics CCH\Cooking Competition\IMG20190110161929.jpg"/>
          <p:cNvPicPr>
            <a:picLocks noChangeAspect="1" noChangeArrowheads="1"/>
          </p:cNvPicPr>
          <p:nvPr/>
        </p:nvPicPr>
        <p:blipFill>
          <a:blip r:embed="rId4" cstate="print"/>
          <a:srcRect t="13115" r="6284" b="36065"/>
          <a:stretch>
            <a:fillRect/>
          </a:stretch>
        </p:blipFill>
        <p:spPr bwMode="auto">
          <a:xfrm>
            <a:off x="2743200" y="3810000"/>
            <a:ext cx="3733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PRAJAKTA DATA 18\MDM DATA of AWPB 18-19\EXTRA WORK 18-19\CCH\Selected Pics CCH\Cooking Competition\Picture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67645"/>
            <a:ext cx="6936088" cy="6390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Cooking competitions judged by the Nutrition Experts</a:t>
            </a:r>
            <a:endParaRPr lang="en-US" dirty="0"/>
          </a:p>
        </p:txBody>
      </p:sp>
      <p:pic>
        <p:nvPicPr>
          <p:cNvPr id="6146" name="Picture 2" descr="E:\PRAJAKTA DATA 18\MDM DATA of AWPB 18-19\EXTRA WORK 18-19\CCH\Selected Pics CCH\Cooking Competition\IMG20190117161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600200"/>
            <a:ext cx="774550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Cooking competitions judged by the Nutrition Experts</a:t>
            </a:r>
            <a:endParaRPr lang="en-US" dirty="0"/>
          </a:p>
        </p:txBody>
      </p:sp>
      <p:pic>
        <p:nvPicPr>
          <p:cNvPr id="7170" name="Picture 2" descr="E:\PRAJAKTA DATA 18\MDM DATA of AWPB 18-19\EXTRA WORK 18-19\CCH\Selected Pics CCH\Cooking Competition\IMG20190116164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2745030" cy="5410200"/>
          </a:xfrm>
          <a:prstGeom prst="rect">
            <a:avLst/>
          </a:prstGeom>
          <a:noFill/>
        </p:spPr>
      </p:pic>
      <p:pic>
        <p:nvPicPr>
          <p:cNvPr id="7171" name="Picture 3" descr="E:\PRAJAKTA DATA 18\MDM DATA of AWPB 18-19\EXTRA WORK 18-19\CCH\Selected Pics CCH\Cooking Competition\IMG20190116163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2247900" cy="5334000"/>
          </a:xfrm>
          <a:prstGeom prst="rect">
            <a:avLst/>
          </a:prstGeom>
          <a:noFill/>
        </p:spPr>
      </p:pic>
      <p:pic>
        <p:nvPicPr>
          <p:cNvPr id="7172" name="Picture 4" descr="E:\PRAJAKTA DATA 18\MDM DATA of AWPB 18-19\EXTRA WORK 18-19\CCH\Selected Pics CCH\Cooking Competition\IMG20190109160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971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of the Winners of the competitions </a:t>
            </a:r>
            <a:endParaRPr lang="en-US" dirty="0"/>
          </a:p>
        </p:txBody>
      </p:sp>
      <p:pic>
        <p:nvPicPr>
          <p:cNvPr id="8194" name="Picture 2" descr="E:\PRAJAKTA DATA 18\MDM DATA of AWPB 18-19\EXTRA WORK 18-19\CCH\Selected Pics CCH\Cooking Competition\IMG20190110165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69" r="11538"/>
          <a:stretch>
            <a:fillRect/>
          </a:stretch>
        </p:blipFill>
        <p:spPr bwMode="auto">
          <a:xfrm>
            <a:off x="533399" y="1295400"/>
            <a:ext cx="4331420" cy="2743200"/>
          </a:xfrm>
          <a:prstGeom prst="rect">
            <a:avLst/>
          </a:prstGeom>
          <a:noFill/>
        </p:spPr>
      </p:pic>
      <p:pic>
        <p:nvPicPr>
          <p:cNvPr id="8195" name="Picture 3" descr="E:\PRAJAKTA DATA 18\MDM DATA of AWPB 18-19\EXTRA WORK 18-19\CCH\Selected Pics CCH\Cooking Competition\IMG20190109163851.jpg"/>
          <p:cNvPicPr>
            <a:picLocks noChangeAspect="1" noChangeArrowheads="1"/>
          </p:cNvPicPr>
          <p:nvPr/>
        </p:nvPicPr>
        <p:blipFill>
          <a:blip r:embed="rId3" cstate="print"/>
          <a:srcRect l="14616" r="29167"/>
          <a:stretch>
            <a:fillRect/>
          </a:stretch>
        </p:blipFill>
        <p:spPr bwMode="auto">
          <a:xfrm>
            <a:off x="4953000" y="3465576"/>
            <a:ext cx="4038600" cy="3392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076"/>
            <a:ext cx="8229600" cy="5354611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9600" dirty="0" smtClean="0">
              <a:latin typeface="Book Antiqua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9600" dirty="0" smtClean="0">
                <a:latin typeface="Bell MT" pitchFamily="18" charset="0"/>
              </a:rPr>
              <a:t>THANK YOU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022B04-BEC8-4E46-876A-4C0DBEF9EAF5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1" y="1302660"/>
          <a:ext cx="8305799" cy="466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3845"/>
                <a:gridCol w="1723845"/>
                <a:gridCol w="1723845"/>
                <a:gridCol w="3134264"/>
              </a:tblGrid>
              <a:tr h="108165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Book Antiqua" pitchFamily="18" charset="0"/>
                        </a:rPr>
                        <a:t>STAGE</a:t>
                      </a:r>
                      <a:r>
                        <a:rPr lang="en-US" sz="1700" baseline="0" dirty="0" smtClean="0">
                          <a:latin typeface="Book Antiqua" pitchFamily="18" charset="0"/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Book Antiqua" pitchFamily="18" charset="0"/>
                        </a:rPr>
                        <a:t>PAB APPROVAL</a:t>
                      </a:r>
                    </a:p>
                    <a:p>
                      <a:pPr algn="ctr"/>
                      <a:r>
                        <a:rPr lang="en-US" sz="1700" b="1" dirty="0" smtClean="0">
                          <a:latin typeface="Book Antiqua" pitchFamily="18" charset="0"/>
                        </a:rPr>
                        <a:t>2018-19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Book Antiqua" pitchFamily="18" charset="0"/>
                        </a:rPr>
                        <a:t>COVERAGE 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REMARKS</a:t>
                      </a:r>
                      <a:endParaRPr lang="en-US" sz="17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525">
                <a:tc>
                  <a:txBody>
                    <a:bodyPr/>
                    <a:lstStyle/>
                    <a:p>
                      <a:pPr algn="ctr"/>
                      <a:endParaRPr lang="en-US" sz="1700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en-US" sz="1700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700" dirty="0" smtClean="0">
                          <a:latin typeface="Book Antiqua" pitchFamily="18" charset="0"/>
                        </a:rPr>
                        <a:t>PRIMARY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en-US" sz="17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700" b="1" dirty="0" smtClean="0">
                          <a:latin typeface="Book Antiqua" pitchFamily="18" charset="0"/>
                        </a:rPr>
                        <a:t>1041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en-US" sz="17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700" b="1" dirty="0" smtClean="0">
                          <a:latin typeface="Book Antiqua" pitchFamily="18" charset="0"/>
                        </a:rPr>
                        <a:t>1035</a:t>
                      </a: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6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Govt. Primary Schools are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closed/amalgamated in neighboring Schools.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448">
                <a:tc>
                  <a:txBody>
                    <a:bodyPr/>
                    <a:lstStyle/>
                    <a:p>
                      <a:pPr algn="ctr"/>
                      <a:endParaRPr lang="en-US" sz="1700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700" dirty="0" smtClean="0">
                          <a:latin typeface="Book Antiqua" pitchFamily="18" charset="0"/>
                        </a:rPr>
                        <a:t>UPPER PRIMARY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438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700" b="1" dirty="0" smtClean="0">
                          <a:latin typeface="Book Antiqua" pitchFamily="18" charset="0"/>
                        </a:rPr>
                        <a:t>438</a:t>
                      </a: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en-US" sz="17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</a:p>
                  </a:txBody>
                  <a:tcPr marT="39882" marB="39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6072BBD-4AF2-4A55-B595-FD8DF754D3C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9490"/>
            <a:ext cx="8229600" cy="93027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INSTITUTIONS </a:t>
            </a:r>
            <a:endParaRPr lang="en-US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5" name="Group 29"/>
          <p:cNvGraphicFramePr>
            <a:graphicFrameLocks noGrp="1"/>
          </p:cNvGraphicFramePr>
          <p:nvPr>
            <p:ph idx="1"/>
          </p:nvPr>
        </p:nvGraphicFramePr>
        <p:xfrm>
          <a:off x="457201" y="1727651"/>
          <a:ext cx="8001001" cy="3827688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171700"/>
                <a:gridCol w="1828801"/>
              </a:tblGrid>
              <a:tr h="8319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NO. OF CHILDREN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6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ENROLLMENT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AVERAGE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PAB APPROVAL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PRIMARY 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95,330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86,327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87,000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UPPER PRIMARY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66,393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55,137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58,500</a:t>
                      </a:r>
                    </a:p>
                  </a:txBody>
                  <a:tcPr marT="39871" marB="39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166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E8CFAF3-0998-4A76-B9E8-C515D0C1819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5282"/>
            <a:ext cx="8229600" cy="111162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APPROVAL V/S ACHIEVEMENT</a:t>
            </a:r>
            <a:b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 THE YEAR 2018 – 19.</a:t>
            </a:r>
            <a:b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en-US" sz="36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68453"/>
          <a:ext cx="8229600" cy="345530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531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PAB APPROVAL FOR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2018-19</a:t>
                      </a:r>
                    </a:p>
                  </a:txBody>
                  <a:tcPr marT="39878" marB="398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COVERAGE FOR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2018-19</a:t>
                      </a:r>
                    </a:p>
                  </a:txBody>
                  <a:tcPr marT="39878" marB="398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4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220 days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39878" marB="398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221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days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39878" marB="398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9A90915-065E-42C3-88AC-148E2424A45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438836"/>
            <a:ext cx="6511925" cy="11434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WORKING DAYS </a:t>
            </a:r>
            <a:endParaRPr lang="en-US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284F725-C28B-43EF-A3F2-1C472A6804A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277"/>
            <a:ext cx="8458200" cy="11047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MDMS Administrative</a:t>
            </a: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Setup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2971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(State Nodal Officer)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1466" y="1600200"/>
            <a:ext cx="40810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214688" y="1586449"/>
            <a:ext cx="2462212" cy="2228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8F24D8-6408-4505-984B-00CB6FDB14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1371600" y="3326560"/>
            <a:ext cx="6172200" cy="115176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b="1" dirty="0">
                <a:solidFill>
                  <a:srgbClr val="FF0000"/>
                </a:solidFill>
                <a:latin typeface="Book Antiqua" pitchFamily="18" charset="0"/>
              </a:rPr>
              <a:t>DIRECTORATE OF EDUCATION SCRUTINIZES AND SUBMITS THE BILLS TO THE DIRECTORATE OF ACCOUNTS FOR FINAL PAYMENT TO SHG,FCI, TRANSPORTER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8700" y="2100038"/>
            <a:ext cx="3314700" cy="73508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b="1" dirty="0">
                <a:solidFill>
                  <a:srgbClr val="FF0000"/>
                </a:solidFill>
                <a:latin typeface="Book Antiqua" pitchFamily="18" charset="0"/>
              </a:rPr>
              <a:t>BILLS OF SELF HELP GROUPS ARE SUBMITTED BY THE TALUKA ADEIs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305939"/>
            <a:ext cx="3962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Flow of Funds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828800" y="903972"/>
            <a:ext cx="5715000" cy="267176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b="1" dirty="0">
                <a:solidFill>
                  <a:srgbClr val="FF0000"/>
                </a:solidFill>
                <a:latin typeface="Book Antiqua" pitchFamily="18" charset="0"/>
              </a:rPr>
              <a:t>CENTRAL GOVT RELEASES FUNDS AS PER ALLOCATION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05300" y="1254208"/>
            <a:ext cx="381000" cy="33224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60950" y="2033590"/>
            <a:ext cx="3124200" cy="80153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1500" b="1" dirty="0">
              <a:solidFill>
                <a:schemeClr val="bg1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en-US" altLang="en-US" sz="1500" b="1" dirty="0">
                <a:solidFill>
                  <a:srgbClr val="FF0000"/>
                </a:solidFill>
                <a:latin typeface="Book Antiqua" pitchFamily="18" charset="0"/>
              </a:rPr>
              <a:t>STATE TREASURY RELEASES STATE SHARE FUND</a:t>
            </a:r>
          </a:p>
          <a:p>
            <a:pPr algn="ctr">
              <a:defRPr/>
            </a:pPr>
            <a:endParaRPr lang="en-US" sz="1500" dirty="0"/>
          </a:p>
        </p:txBody>
      </p:sp>
      <p:sp>
        <p:nvSpPr>
          <p:cNvPr id="12" name="Down Arrow 11"/>
          <p:cNvSpPr/>
          <p:nvPr/>
        </p:nvSpPr>
        <p:spPr>
          <a:xfrm>
            <a:off x="3043238" y="1586449"/>
            <a:ext cx="381000" cy="44714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43400" y="4554464"/>
            <a:ext cx="381000" cy="33224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343400" y="5488892"/>
            <a:ext cx="381000" cy="33224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4890859"/>
            <a:ext cx="5029200" cy="46513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b="1" dirty="0">
                <a:solidFill>
                  <a:srgbClr val="FF0000"/>
                </a:solidFill>
                <a:latin typeface="Book Antiqua" pitchFamily="18" charset="0"/>
              </a:rPr>
              <a:t>HELPERS – Rs.1000 per month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8800" y="5877891"/>
            <a:ext cx="5143500" cy="60772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b="1" dirty="0">
                <a:solidFill>
                  <a:srgbClr val="FF0000"/>
                </a:solidFill>
                <a:latin typeface="Book Antiqua" pitchFamily="18" charset="0"/>
              </a:rPr>
              <a:t>PAYMENTS IS DONE THROUGH ECS  TO THE SELF HELP GROUPS,  FCI, TRANSPORTER ON MONTHLY BASIS</a:t>
            </a:r>
          </a:p>
          <a:p>
            <a:pPr algn="ctr">
              <a:lnSpc>
                <a:spcPct val="90000"/>
              </a:lnSpc>
              <a:defRPr/>
            </a:pPr>
            <a:endParaRPr lang="en-US" altLang="en-US" sz="15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5486400" y="1586449"/>
            <a:ext cx="381000" cy="44714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5486400" y="2879419"/>
            <a:ext cx="381000" cy="44714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3024188" y="2835120"/>
            <a:ext cx="381000" cy="44714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36868"/>
            <a:ext cx="8166100" cy="5249402"/>
          </a:xfrm>
        </p:spPr>
        <p:txBody>
          <a:bodyPr>
            <a:normAutofit fontScale="70000" lnSpcReduction="20000"/>
          </a:bodyPr>
          <a:lstStyle/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Book Antiqua" pitchFamily="18" charset="0"/>
              </a:rPr>
              <a:t>105 Self Help Groups/</a:t>
            </a:r>
            <a:r>
              <a:rPr lang="en-US" dirty="0" err="1" smtClean="0">
                <a:latin typeface="Book Antiqua" pitchFamily="18" charset="0"/>
              </a:rPr>
              <a:t>Mahila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Mandals</a:t>
            </a:r>
            <a:r>
              <a:rPr lang="en-US" dirty="0" smtClean="0">
                <a:latin typeface="Book Antiqua" pitchFamily="18" charset="0"/>
              </a:rPr>
              <a:t> and Seven P.T.As supply meals to the schools.</a:t>
            </a:r>
          </a:p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Book Antiqua" pitchFamily="18" charset="0"/>
              </a:rPr>
              <a:t>Selected after inviting applications from eligible Self Help Groups fulfilling following conditions:-</a:t>
            </a:r>
          </a:p>
          <a:p>
            <a:pPr marL="621792" lvl="1" algn="just" eaLnBrk="1" fontAlgn="auto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ct val="50000"/>
              <a:buFont typeface="Wingdings" pitchFamily="2" charset="2"/>
              <a:buChar char="v"/>
              <a:defRPr/>
            </a:pPr>
            <a:r>
              <a:rPr lang="en-US" dirty="0" smtClean="0">
                <a:latin typeface="Book Antiqua" pitchFamily="18" charset="0"/>
              </a:rPr>
              <a:t>License from Directorate of Food and Drugs Administration.</a:t>
            </a:r>
          </a:p>
          <a:p>
            <a:pPr marL="621792" lvl="1" algn="just" eaLnBrk="1" fontAlgn="auto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ct val="50000"/>
              <a:buFont typeface="Wingdings" pitchFamily="2" charset="2"/>
              <a:buChar char="v"/>
              <a:defRPr/>
            </a:pPr>
            <a:r>
              <a:rPr lang="en-US" dirty="0" smtClean="0">
                <a:latin typeface="Book Antiqua" pitchFamily="18" charset="0"/>
              </a:rPr>
              <a:t>Group registered with Registrar of Society Act under Societies Act 1860.</a:t>
            </a:r>
          </a:p>
          <a:p>
            <a:pPr marL="621792" lvl="1" algn="just" eaLnBrk="1" fontAlgn="auto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ct val="50000"/>
              <a:buFont typeface="Wingdings" pitchFamily="2" charset="2"/>
              <a:buChar char="v"/>
              <a:defRPr/>
            </a:pPr>
            <a:r>
              <a:rPr lang="en-US" dirty="0" err="1" smtClean="0">
                <a:latin typeface="Book Antiqua" pitchFamily="18" charset="0"/>
              </a:rPr>
              <a:t>Taluka</a:t>
            </a:r>
            <a:r>
              <a:rPr lang="en-US" dirty="0" smtClean="0">
                <a:latin typeface="Book Antiqua" pitchFamily="18" charset="0"/>
              </a:rPr>
              <a:t>  wise Residence Certificate of the Self Help Group is obtained.</a:t>
            </a:r>
          </a:p>
          <a:p>
            <a:pPr marL="621792" lvl="1" algn="just" eaLnBrk="1" fontAlgn="auto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ct val="50000"/>
              <a:buFont typeface="Wingdings" pitchFamily="2" charset="2"/>
              <a:buChar char="v"/>
              <a:defRPr/>
            </a:pPr>
            <a:r>
              <a:rPr lang="en-US" dirty="0" smtClean="0">
                <a:latin typeface="Book Antiqua" pitchFamily="18" charset="0"/>
              </a:rPr>
              <a:t>Meals are supplied to children during the interval/recess period.</a:t>
            </a:r>
          </a:p>
          <a:p>
            <a:pPr marL="621792" lvl="1" algn="just" eaLnBrk="1" fontAlgn="auto" hangingPunct="1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ct val="50000"/>
              <a:buNone/>
              <a:defRPr/>
            </a:pPr>
            <a:endParaRPr lang="en-US" dirty="0" smtClean="0">
              <a:latin typeface="Book Antiqua" pitchFamily="18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466AB0A-AB0F-4F69-B154-84013EB6B7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4" y="152277"/>
            <a:ext cx="7507287" cy="68524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Supply of Meals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1438</Words>
  <Application>Microsoft Office PowerPoint</Application>
  <PresentationFormat>On-screen Show (4:3)</PresentationFormat>
  <Paragraphs>573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Brief History</vt:lpstr>
      <vt:lpstr>MENU FOR MID-DAY MEAL</vt:lpstr>
      <vt:lpstr>INSTITUTIONS </vt:lpstr>
      <vt:lpstr>APPROVAL V/S ACHIEVEMENT FOR THE YEAR 2018 – 19.  </vt:lpstr>
      <vt:lpstr>WORKING DAYS </vt:lpstr>
      <vt:lpstr>MDMS Administrative Setup</vt:lpstr>
      <vt:lpstr>Slide 8</vt:lpstr>
      <vt:lpstr>Supply of Meals</vt:lpstr>
      <vt:lpstr>Checking Quantity and Quality</vt:lpstr>
      <vt:lpstr>Checking Quantity and Quality (Contd..)</vt:lpstr>
      <vt:lpstr>Grievance Redressal System</vt:lpstr>
      <vt:lpstr>School Health Programme</vt:lpstr>
      <vt:lpstr>Budget Provisions  for the year  2018-19  ( `  in Lakhs)</vt:lpstr>
      <vt:lpstr>Details of the food grains  Released / Utilised for Primary &amp; Upper Primary stage upto Mar. 19 (In metric tonnes)</vt:lpstr>
      <vt:lpstr>Central Assistance for  2018-19 for MDMS   (Pry &amp; Upp. Pry) ( ` in lakhs)</vt:lpstr>
      <vt:lpstr>MIS Annual and Monthly Status Report</vt:lpstr>
      <vt:lpstr>Proposal for the Year 2019-20</vt:lpstr>
      <vt:lpstr>Total Requirement of Food Grains for 2019-20 for Primary Stage  (Classes I-V)</vt:lpstr>
      <vt:lpstr>Total Requirement of Food Grains for 2019-20 for Upper- Primary Stage  (Classes VI-VIII)</vt:lpstr>
      <vt:lpstr>Requirement of Pulses               (in MTs)</vt:lpstr>
      <vt:lpstr>Requirement of Central &amp; State Funds for  2019-20 for MDMS   (Pry &amp; Upp. Pry) ( ` in lakhs)</vt:lpstr>
      <vt:lpstr> Best Practices </vt:lpstr>
      <vt:lpstr>Proposal for Management monitoring and evaluation for the year 2019-20</vt:lpstr>
      <vt:lpstr>Proposal for Management monitoring and evaluation for the year 2019-20 (Continued)</vt:lpstr>
      <vt:lpstr>Inspections under Mid Day Meal Scheme</vt:lpstr>
      <vt:lpstr>Inspections of Mid Day Meal</vt:lpstr>
      <vt:lpstr>Training given to CCH on Food Safety, Hygiene and Distribution of Mid Day meal</vt:lpstr>
      <vt:lpstr>Slide 29</vt:lpstr>
      <vt:lpstr>Various Healthy Nutritious Recipes Presented for Cooking Competition </vt:lpstr>
      <vt:lpstr>Slide 31</vt:lpstr>
      <vt:lpstr>Slide 32</vt:lpstr>
      <vt:lpstr>Cooking competitions judged by the Nutrition Experts</vt:lpstr>
      <vt:lpstr>Cooking competitions judged by the Nutrition Experts</vt:lpstr>
      <vt:lpstr>Some of the Winners of the competitions 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ACD</dc:creator>
  <cp:lastModifiedBy>User</cp:lastModifiedBy>
  <cp:revision>299</cp:revision>
  <dcterms:created xsi:type="dcterms:W3CDTF">2017-12-28T06:14:48Z</dcterms:created>
  <dcterms:modified xsi:type="dcterms:W3CDTF">2019-07-08T12:09:13Z</dcterms:modified>
</cp:coreProperties>
</file>